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C4C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8C7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Microsoft Excel: Ваш Путь к Мастерству в Анализе Данных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Освойте самый популярный инструмент для анализа данных и откройте новые возможности в карьере и бизнесе. Более 750 миллионов пользователей по всему миру выбирают Excel для решения сложных задач.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73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963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 - это мощный инструмент для анализа данных и принятия решений.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87726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Начните свой путь к мастерству прямо сейчас!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7504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37929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530906" y="375046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Непрерывное обучение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59521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Постоянно изучайте новые функции и возможности Excel.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5467" y="37504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4770537" y="37929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5422583" y="375046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Практическое применение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422583" y="459521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Применяйте полученные знания на практике для закрепления навыков.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61658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5" name="Text 12"/>
          <p:cNvSpPr/>
          <p:nvPr/>
        </p:nvSpPr>
        <p:spPr>
          <a:xfrm>
            <a:off x="878860" y="620839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1530906" y="61658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Обмен опытом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530906" y="665630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Делитесь опытом с другими пользователями и получайте обратную связь.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8289" y="594598"/>
            <a:ext cx="5440085" cy="534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Что Такое Microsoft Excel?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8289" y="1555909"/>
            <a:ext cx="2573060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Определение и Функции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98289" y="1993821"/>
            <a:ext cx="6508433" cy="437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Microsoft Excel 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это мощное приложение для работы с электронными таблицами, разработанное корпорацией Microsoft. Оно предназначено для создания, редактирования и анализа данных, представленных в табличной форме. Excel позволяет пользователям вводить числовые и текстовые данные, выполнять вычисления с помощью формул и встроенных функций, визуализировать информацию с помощью диаграмм и графиков, а также организовывать, фильтровать и сортировать данные для более эффективной работы. Excel широко используется как в личных целях, так и в бизнесе — для бухгалтерского учёта, финансового анализа, планирования, составления отчетов и многих других задач. Программа также поддерживает автоматизацию с помощью макросов и языка программирования VBA, что даёт возможность создавать сложные и настраиваемые решения. Excel сочетает в себе мощь вычислений с удобством пользовательского интерфейса, что делает его незаменимым инструментом для всех, кто работает с данными — от новичков до продвинутых пользователей.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8289" y="6523434"/>
            <a:ext cx="6508433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 поддерживает до 1,048,576 строк и 16,384 столбцов на лист, что позволяет обрабатывать большие объемы информации.</a:t>
            </a:r>
            <a:endParaRPr lang="en-US" sz="13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1298" y="1577340"/>
            <a:ext cx="6508433" cy="445305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31298" y="6222683"/>
            <a:ext cx="2136696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История и Версии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31298" y="6660594"/>
            <a:ext cx="6508433" cy="820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 момента своего появления в 1985 году, Excel прошел долгий путь развития, от первых версий до современных Microsoft 365. Каждая новая версия предлагала улучшенные функции и возможности для пользователей.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6593"/>
            <a:ext cx="81570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Зачем Нужен Microsoft Excel?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79000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72790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Повышение производительности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1753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Автоматизация расчетов и анализа данных позволяет значительно повысить производительность работы.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479000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3272790"/>
            <a:ext cx="41208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Принятие обоснованных решений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4117538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Визуализация данных помогает выявлять тренды и принимать обоснованные решения.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479000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272790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Оптимизация бизнес-процессов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11753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Управление финансами, запасами и продажами становится проще и эффективнее.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824299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82% компаний используют Excel для финансового планирования. Специалисты Excel зарабатывают в среднем на 20% больше, благодаря своим навыкам и знаниям. Excel – незаменимый инструмент для любого профессионала, работающего с данными.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200" y="511493"/>
            <a:ext cx="7843599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План Обучения: От Новичка до Эксперта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00" y="1951196"/>
            <a:ext cx="928807" cy="13674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57613" y="2136934"/>
            <a:ext cx="232219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Основы Excel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857613" y="2538532"/>
            <a:ext cx="6636187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Интерфейс, ввод и форматирование данных, простые формулы и функции, создание базовых графиков.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00" y="3318629"/>
            <a:ext cx="928807" cy="13674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57613" y="3504367"/>
            <a:ext cx="3967043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Расширенные Функции и Формулы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857613" y="3905964"/>
            <a:ext cx="6636187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Логические функции, функции поиска и ссылок, работа с датами и временем, условное форматирование.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00" y="4686062"/>
            <a:ext cx="928807" cy="13674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57613" y="4871799"/>
            <a:ext cx="4034909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Анализ Данных и Сводные Таблицы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857613" y="5273397"/>
            <a:ext cx="6636187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Создание и настройка сводных таблиц, вычисляемые поля и элементы, анализ "что-если", инструменты анализа данных.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00" y="6053495"/>
            <a:ext cx="928807" cy="16646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57613" y="6239232"/>
            <a:ext cx="232219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VBA и Макросы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857613" y="6640830"/>
            <a:ext cx="6636187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Введение в VBA, запись и редактирование макросов, создание пользовательских функций, работа с формами и элементами управления.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8349"/>
            <a:ext cx="66663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Excel в Разных Областях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40756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4675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Финансы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295798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Бюджетирование, анализ инвестиций, финансовое моделирование.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2240756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</p:sp>
      <p:sp>
        <p:nvSpPr>
          <p:cNvPr id="7" name="Text 5"/>
          <p:cNvSpPr/>
          <p:nvPr/>
        </p:nvSpPr>
        <p:spPr>
          <a:xfrm>
            <a:off x="7655481" y="24675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Маркетинг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481" y="295798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Анализ рекламных кампаний, сегментация клиентов.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137422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4364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4854654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Учет рабочего времени, расчет заработной платы, анализ персонала.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4137422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</p:sp>
      <p:sp>
        <p:nvSpPr>
          <p:cNvPr id="13" name="Text 11"/>
          <p:cNvSpPr/>
          <p:nvPr/>
        </p:nvSpPr>
        <p:spPr>
          <a:xfrm>
            <a:off x="7655481" y="4364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Логистика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481" y="4854654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Управление запасами, оптимизация маршрутов доставки.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06242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94% финансовых аналитиков используют Excel ежедневно. Это подтверждает его незаменимость в финансовой сфере. Excel также широко применяется в маркетинге для анализа данных и оптимизации кампаний, в HR для управления персоналом и расчетов, а также в логистике для управления запасами и оптимизации маршрутов.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587335"/>
            <a:ext cx="6576774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Перспективы на Будущее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299960" y="1681877"/>
            <a:ext cx="30480" cy="4698444"/>
          </a:xfrm>
          <a:prstGeom prst="roundRect">
            <a:avLst>
              <a:gd name="adj" fmla="val 105107"/>
            </a:avLst>
          </a:prstGeom>
          <a:solidFill>
            <a:srgbClr val="5C5C61"/>
          </a:solidFill>
          <a:ln/>
        </p:spPr>
      </p:sp>
      <p:sp>
        <p:nvSpPr>
          <p:cNvPr id="4" name="Shape 2"/>
          <p:cNvSpPr/>
          <p:nvPr/>
        </p:nvSpPr>
        <p:spPr>
          <a:xfrm>
            <a:off x="6464737" y="2147173"/>
            <a:ext cx="640675" cy="30480"/>
          </a:xfrm>
          <a:prstGeom prst="roundRect">
            <a:avLst>
              <a:gd name="adj" fmla="val 105107"/>
            </a:avLst>
          </a:prstGeom>
          <a:solidFill>
            <a:srgbClr val="5C5C61"/>
          </a:solidFill>
          <a:ln/>
        </p:spPr>
      </p:sp>
      <p:sp>
        <p:nvSpPr>
          <p:cNvPr id="5" name="Shape 3"/>
          <p:cNvSpPr/>
          <p:nvPr/>
        </p:nvSpPr>
        <p:spPr>
          <a:xfrm>
            <a:off x="7074932" y="1922145"/>
            <a:ext cx="480536" cy="480536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5061" y="1962210"/>
            <a:ext cx="320278" cy="40040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77566" y="1895356"/>
            <a:ext cx="4769763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Интеграция с облачными сервисами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47474" y="2357080"/>
            <a:ext cx="5499854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Microsoft 365, Power BI.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524988" y="3214926"/>
            <a:ext cx="640675" cy="30480"/>
          </a:xfrm>
          <a:prstGeom prst="roundRect">
            <a:avLst>
              <a:gd name="adj" fmla="val 105107"/>
            </a:avLst>
          </a:prstGeom>
          <a:solidFill>
            <a:srgbClr val="5C5C61"/>
          </a:solidFill>
          <a:ln/>
        </p:spPr>
      </p:sp>
      <p:sp>
        <p:nvSpPr>
          <p:cNvPr id="10" name="Shape 7"/>
          <p:cNvSpPr/>
          <p:nvPr/>
        </p:nvSpPr>
        <p:spPr>
          <a:xfrm>
            <a:off x="7074932" y="2989898"/>
            <a:ext cx="480536" cy="480536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061" y="3029962"/>
            <a:ext cx="320278" cy="40040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383072" y="2963108"/>
            <a:ext cx="5499854" cy="667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Использование искусственного интеллекта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8383072" y="3758446"/>
            <a:ext cx="5499854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Автоматическое распознавание данных.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6464737" y="4175879"/>
            <a:ext cx="640675" cy="30480"/>
          </a:xfrm>
          <a:prstGeom prst="roundRect">
            <a:avLst>
              <a:gd name="adj" fmla="val 105107"/>
            </a:avLst>
          </a:prstGeom>
          <a:solidFill>
            <a:srgbClr val="5C5C61"/>
          </a:solidFill>
          <a:ln/>
        </p:spPr>
      </p:sp>
      <p:sp>
        <p:nvSpPr>
          <p:cNvPr id="15" name="Shape 11"/>
          <p:cNvSpPr/>
          <p:nvPr/>
        </p:nvSpPr>
        <p:spPr>
          <a:xfrm>
            <a:off x="7074932" y="3950851"/>
            <a:ext cx="480536" cy="480536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061" y="3990915"/>
            <a:ext cx="320278" cy="40040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254443" y="3924062"/>
            <a:ext cx="499288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Развитие инструментов визуализации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747474" y="4385786"/>
            <a:ext cx="5499854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Интерактивные дашборды, 3D-графики.</a:t>
            </a:r>
            <a:endParaRPr lang="en-US" sz="1650" dirty="0"/>
          </a:p>
        </p:txBody>
      </p:sp>
      <p:sp>
        <p:nvSpPr>
          <p:cNvPr id="19" name="Shape 14"/>
          <p:cNvSpPr/>
          <p:nvPr/>
        </p:nvSpPr>
        <p:spPr>
          <a:xfrm>
            <a:off x="7524988" y="5136952"/>
            <a:ext cx="640675" cy="30480"/>
          </a:xfrm>
          <a:prstGeom prst="roundRect">
            <a:avLst>
              <a:gd name="adj" fmla="val 105107"/>
            </a:avLst>
          </a:prstGeom>
          <a:solidFill>
            <a:srgbClr val="5C5C61"/>
          </a:solidFill>
          <a:ln/>
        </p:spPr>
      </p:sp>
      <p:sp>
        <p:nvSpPr>
          <p:cNvPr id="20" name="Shape 15"/>
          <p:cNvSpPr/>
          <p:nvPr/>
        </p:nvSpPr>
        <p:spPr>
          <a:xfrm>
            <a:off x="7074932" y="4911923"/>
            <a:ext cx="480536" cy="480536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061" y="4951988"/>
            <a:ext cx="320278" cy="40040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383072" y="4885134"/>
            <a:ext cx="4198501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Расширение возможностей VBA</a:t>
            </a:r>
            <a:endParaRPr lang="en-US" sz="2100" dirty="0"/>
          </a:p>
        </p:txBody>
      </p:sp>
      <p:sp>
        <p:nvSpPr>
          <p:cNvPr id="23" name="Text 17"/>
          <p:cNvSpPr/>
          <p:nvPr/>
        </p:nvSpPr>
        <p:spPr>
          <a:xfrm>
            <a:off x="8383072" y="5346859"/>
            <a:ext cx="5499854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Создание более сложных и мощных макросов.</a:t>
            </a:r>
            <a:endParaRPr lang="en-US" sz="1650" dirty="0"/>
          </a:p>
        </p:txBody>
      </p:sp>
      <p:sp>
        <p:nvSpPr>
          <p:cNvPr id="24" name="Text 18"/>
          <p:cNvSpPr/>
          <p:nvPr/>
        </p:nvSpPr>
        <p:spPr>
          <a:xfrm>
            <a:off x="747474" y="6620589"/>
            <a:ext cx="13135451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 останется ключевым инструментом для анализа данных до 2030 года. Интеграция с облачными сервисами, использование искусственного интеллекта, развитие инструментов визуализации и расширение возможностей VBA – все это делает Excel еще более мощным и удобным инструментом для профессионалов.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17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Советы и Хитрости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7292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3771781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7292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Горячие клавиши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21969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Ускорение работы в Excel.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37292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737" y="3771781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65783" y="37292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Секретные функции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165783" y="421969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Скрытые возможности Excel.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064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5107067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30906" y="5064562"/>
            <a:ext cx="48960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Оптимизация производительности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530906" y="5554980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Работа с большими объемами данных.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28667" y="5064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737" y="5107067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165783" y="5064562"/>
            <a:ext cx="36517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Использование шаблонов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165783" y="5554980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Готовые решения для различных задач.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823" y="532567"/>
            <a:ext cx="6549271" cy="605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Ресурсы для Изучения Excel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823" y="1525072"/>
            <a:ext cx="6492121" cy="40124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7823" y="5779532"/>
            <a:ext cx="4531757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Официальная документация Microsoft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77823" y="6198275"/>
            <a:ext cx="649212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Подробное описание всех функций и возможностей Excel.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456" y="1525072"/>
            <a:ext cx="6492121" cy="40124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0456" y="5779532"/>
            <a:ext cx="3395305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Онлайн-курсы и видеоуроки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460456" y="6198275"/>
            <a:ext cx="649212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LearnExcel, Coursera, Udemy, YouTube.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677823" y="6726079"/>
            <a:ext cx="13274754" cy="1239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Официальная документация Microsoft является надежным источником информации о всех функциях Excel. Онлайн-курсы и видеоуроки на платформах, таких как LearnExcel, Coursera, Udemy и YouTube, предлагают интерактивные способы обучения. Книги по Excel также могут быть полезны для глубокого изучения тем. Форумы и сообщества предоставляют возможность общаться с другими пользователями, обмениваться опытом и получать помощь.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0792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Истории Успеха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7838" y="1923217"/>
            <a:ext cx="4224457" cy="422445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912" y="1923217"/>
            <a:ext cx="4224457" cy="4224457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987" y="1923217"/>
            <a:ext cx="4224457" cy="422445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0218" y="6547009"/>
            <a:ext cx="13049964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Узнайте, как Excel помог другим добиться успеха в карьере и бизнесе. Читайте истории использования Excel в реальных проектах, интервью с экспертами и истории пользователей, которые смогли улучшить свою жизнь благодаря знаниям Excel.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2025-04-12T10:21:56Z</dcterms:created>
  <dcterms:modified xsi:type="dcterms:W3CDTF">2025-04-12T10:21:56Z</dcterms:modified>
</cp:coreProperties>
</file>